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5D9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738"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02AE92-844A-430F-99E0-AFA19ADA3F4D}"/>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54631CA4-5037-49DF-A86B-314B0E3BE3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3AD0740D-557C-48C6-9054-3F8F50F90BC5}"/>
              </a:ext>
            </a:extLst>
          </p:cNvPr>
          <p:cNvSpPr>
            <a:spLocks noGrp="1"/>
          </p:cNvSpPr>
          <p:nvPr>
            <p:ph type="dt" sz="half" idx="10"/>
          </p:nvPr>
        </p:nvSpPr>
        <p:spPr/>
        <p:txBody>
          <a:bodyPr/>
          <a:lstStyle/>
          <a:p>
            <a:fld id="{1784A52C-2BDB-4D87-846E-3A65F092765A}" type="datetimeFigureOut">
              <a:rPr lang="es-MX" smtClean="0"/>
              <a:t>04/03/2025</a:t>
            </a:fld>
            <a:endParaRPr lang="es-MX"/>
          </a:p>
        </p:txBody>
      </p:sp>
      <p:sp>
        <p:nvSpPr>
          <p:cNvPr id="5" name="Marcador de pie de página 4">
            <a:extLst>
              <a:ext uri="{FF2B5EF4-FFF2-40B4-BE49-F238E27FC236}">
                <a16:creationId xmlns:a16="http://schemas.microsoft.com/office/drawing/2014/main" id="{A6EC29B0-BB58-4ECC-89FE-ED4B33549FA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98CBF2AB-94DD-469B-82D0-6DFE1B507EC8}"/>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017340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7E95B7-CD94-4DCA-9B41-0FD0A3BF8519}"/>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38EC56EF-6EEB-4FA0-8EE2-E155EFE656B5}"/>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07F1488B-7696-4EC9-913E-5891F1FC1830}"/>
              </a:ext>
            </a:extLst>
          </p:cNvPr>
          <p:cNvSpPr>
            <a:spLocks noGrp="1"/>
          </p:cNvSpPr>
          <p:nvPr>
            <p:ph type="dt" sz="half" idx="10"/>
          </p:nvPr>
        </p:nvSpPr>
        <p:spPr/>
        <p:txBody>
          <a:bodyPr/>
          <a:lstStyle/>
          <a:p>
            <a:fld id="{1784A52C-2BDB-4D87-846E-3A65F092765A}" type="datetimeFigureOut">
              <a:rPr lang="es-MX" smtClean="0"/>
              <a:t>04/03/2025</a:t>
            </a:fld>
            <a:endParaRPr lang="es-MX"/>
          </a:p>
        </p:txBody>
      </p:sp>
      <p:sp>
        <p:nvSpPr>
          <p:cNvPr id="5" name="Marcador de pie de página 4">
            <a:extLst>
              <a:ext uri="{FF2B5EF4-FFF2-40B4-BE49-F238E27FC236}">
                <a16:creationId xmlns:a16="http://schemas.microsoft.com/office/drawing/2014/main" id="{B57996AD-4E68-47FF-A469-B294B76CB36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C9699DF-6B36-48A6-94C3-27A0371C489F}"/>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780778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178DD00-7A06-4A72-9420-E025DD21C18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FA1F16C3-690A-44E3-A78A-6A01B58927B3}"/>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5608845C-99C6-45F8-9FF3-1F8AE89BCDC7}"/>
              </a:ext>
            </a:extLst>
          </p:cNvPr>
          <p:cNvSpPr>
            <a:spLocks noGrp="1"/>
          </p:cNvSpPr>
          <p:nvPr>
            <p:ph type="dt" sz="half" idx="10"/>
          </p:nvPr>
        </p:nvSpPr>
        <p:spPr/>
        <p:txBody>
          <a:bodyPr/>
          <a:lstStyle/>
          <a:p>
            <a:fld id="{1784A52C-2BDB-4D87-846E-3A65F092765A}" type="datetimeFigureOut">
              <a:rPr lang="es-MX" smtClean="0"/>
              <a:t>04/03/2025</a:t>
            </a:fld>
            <a:endParaRPr lang="es-MX"/>
          </a:p>
        </p:txBody>
      </p:sp>
      <p:sp>
        <p:nvSpPr>
          <p:cNvPr id="5" name="Marcador de pie de página 4">
            <a:extLst>
              <a:ext uri="{FF2B5EF4-FFF2-40B4-BE49-F238E27FC236}">
                <a16:creationId xmlns:a16="http://schemas.microsoft.com/office/drawing/2014/main" id="{6B5E7CAA-3300-4BB3-9083-A8FD635DEB4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5F4BD0D6-47E1-4396-9670-FE49DF72616D}"/>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438318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FA8E2F-CA96-4226-B944-32BC261EA9B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5DBB83B5-BC89-49C4-8590-C83C57D7A68E}"/>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951EC98B-D7A8-4226-9072-A315D0EA64F1}"/>
              </a:ext>
            </a:extLst>
          </p:cNvPr>
          <p:cNvSpPr>
            <a:spLocks noGrp="1"/>
          </p:cNvSpPr>
          <p:nvPr>
            <p:ph type="dt" sz="half" idx="10"/>
          </p:nvPr>
        </p:nvSpPr>
        <p:spPr/>
        <p:txBody>
          <a:bodyPr/>
          <a:lstStyle/>
          <a:p>
            <a:fld id="{1784A52C-2BDB-4D87-846E-3A65F092765A}" type="datetimeFigureOut">
              <a:rPr lang="es-MX" smtClean="0"/>
              <a:t>04/03/2025</a:t>
            </a:fld>
            <a:endParaRPr lang="es-MX"/>
          </a:p>
        </p:txBody>
      </p:sp>
      <p:sp>
        <p:nvSpPr>
          <p:cNvPr id="5" name="Marcador de pie de página 4">
            <a:extLst>
              <a:ext uri="{FF2B5EF4-FFF2-40B4-BE49-F238E27FC236}">
                <a16:creationId xmlns:a16="http://schemas.microsoft.com/office/drawing/2014/main" id="{BB0ECBD2-5531-45A8-8B35-0F35D857B87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CAC2511-A4BA-4F1C-AB34-7EF2CEBEB7CC}"/>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474723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804240-9418-4EF8-B7BF-1968945648A5}"/>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A275F482-7A17-43A4-BC0E-5F56BF86F0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D2DC27B9-EA82-4376-8324-0BE67A8CBA8E}"/>
              </a:ext>
            </a:extLst>
          </p:cNvPr>
          <p:cNvSpPr>
            <a:spLocks noGrp="1"/>
          </p:cNvSpPr>
          <p:nvPr>
            <p:ph type="dt" sz="half" idx="10"/>
          </p:nvPr>
        </p:nvSpPr>
        <p:spPr/>
        <p:txBody>
          <a:bodyPr/>
          <a:lstStyle/>
          <a:p>
            <a:fld id="{1784A52C-2BDB-4D87-846E-3A65F092765A}" type="datetimeFigureOut">
              <a:rPr lang="es-MX" smtClean="0"/>
              <a:t>04/03/2025</a:t>
            </a:fld>
            <a:endParaRPr lang="es-MX"/>
          </a:p>
        </p:txBody>
      </p:sp>
      <p:sp>
        <p:nvSpPr>
          <p:cNvPr id="5" name="Marcador de pie de página 4">
            <a:extLst>
              <a:ext uri="{FF2B5EF4-FFF2-40B4-BE49-F238E27FC236}">
                <a16:creationId xmlns:a16="http://schemas.microsoft.com/office/drawing/2014/main" id="{B6CB5876-E9EA-4F8F-9642-6D8184D5DCC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7C0488B-C618-4BAD-8605-3E086B63FE51}"/>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013303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545287-9FBA-4CFD-8AE8-AE57C12A2FD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9A6AC549-CB74-4C7C-BD52-380488A77F58}"/>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0B7CA19E-012A-4C17-856A-7E8C4C88094C}"/>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0FA4529F-AA70-4432-8ABE-5255BD624EDD}"/>
              </a:ext>
            </a:extLst>
          </p:cNvPr>
          <p:cNvSpPr>
            <a:spLocks noGrp="1"/>
          </p:cNvSpPr>
          <p:nvPr>
            <p:ph type="dt" sz="half" idx="10"/>
          </p:nvPr>
        </p:nvSpPr>
        <p:spPr/>
        <p:txBody>
          <a:bodyPr/>
          <a:lstStyle/>
          <a:p>
            <a:fld id="{1784A52C-2BDB-4D87-846E-3A65F092765A}" type="datetimeFigureOut">
              <a:rPr lang="es-MX" smtClean="0"/>
              <a:t>04/03/2025</a:t>
            </a:fld>
            <a:endParaRPr lang="es-MX"/>
          </a:p>
        </p:txBody>
      </p:sp>
      <p:sp>
        <p:nvSpPr>
          <p:cNvPr id="6" name="Marcador de pie de página 5">
            <a:extLst>
              <a:ext uri="{FF2B5EF4-FFF2-40B4-BE49-F238E27FC236}">
                <a16:creationId xmlns:a16="http://schemas.microsoft.com/office/drawing/2014/main" id="{E38B300D-E16F-45F6-81C2-3931E756087B}"/>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2B030094-5D29-408F-ADBB-B491261FD18A}"/>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630899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9D1115-28C5-411E-A269-F401F966FC83}"/>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47F82FBC-D3A6-4F36-97D1-18B5DD1CE6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1F9387FC-C561-440C-A2CD-EFB65E50A673}"/>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A7EFC8B3-CA1D-4911-AF47-0F387F131E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4113C86A-7100-4B63-BDB3-BAEF9AE3B617}"/>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B29D9D4D-2660-4E1E-9A0B-E7B2B388B719}"/>
              </a:ext>
            </a:extLst>
          </p:cNvPr>
          <p:cNvSpPr>
            <a:spLocks noGrp="1"/>
          </p:cNvSpPr>
          <p:nvPr>
            <p:ph type="dt" sz="half" idx="10"/>
          </p:nvPr>
        </p:nvSpPr>
        <p:spPr/>
        <p:txBody>
          <a:bodyPr/>
          <a:lstStyle/>
          <a:p>
            <a:fld id="{1784A52C-2BDB-4D87-846E-3A65F092765A}" type="datetimeFigureOut">
              <a:rPr lang="es-MX" smtClean="0"/>
              <a:t>04/03/2025</a:t>
            </a:fld>
            <a:endParaRPr lang="es-MX"/>
          </a:p>
        </p:txBody>
      </p:sp>
      <p:sp>
        <p:nvSpPr>
          <p:cNvPr id="8" name="Marcador de pie de página 7">
            <a:extLst>
              <a:ext uri="{FF2B5EF4-FFF2-40B4-BE49-F238E27FC236}">
                <a16:creationId xmlns:a16="http://schemas.microsoft.com/office/drawing/2014/main" id="{0A9F3E26-C98F-4AB9-A2B7-6B07584E09EC}"/>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615F5BE5-6D32-4D20-82B2-9DB79774256D}"/>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097299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82CEEB-414C-43C0-B96F-6B6F539B4B7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8CF4C27C-FBE5-4AE6-AAC6-962C20E94850}"/>
              </a:ext>
            </a:extLst>
          </p:cNvPr>
          <p:cNvSpPr>
            <a:spLocks noGrp="1"/>
          </p:cNvSpPr>
          <p:nvPr>
            <p:ph type="dt" sz="half" idx="10"/>
          </p:nvPr>
        </p:nvSpPr>
        <p:spPr/>
        <p:txBody>
          <a:bodyPr/>
          <a:lstStyle/>
          <a:p>
            <a:fld id="{1784A52C-2BDB-4D87-846E-3A65F092765A}" type="datetimeFigureOut">
              <a:rPr lang="es-MX" smtClean="0"/>
              <a:t>04/03/2025</a:t>
            </a:fld>
            <a:endParaRPr lang="es-MX"/>
          </a:p>
        </p:txBody>
      </p:sp>
      <p:sp>
        <p:nvSpPr>
          <p:cNvPr id="4" name="Marcador de pie de página 3">
            <a:extLst>
              <a:ext uri="{FF2B5EF4-FFF2-40B4-BE49-F238E27FC236}">
                <a16:creationId xmlns:a16="http://schemas.microsoft.com/office/drawing/2014/main" id="{11D57B76-93FC-4A5E-9294-95FE8475A55B}"/>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0B9BE4BC-3537-4D84-9229-B5DC70D9D81A}"/>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576087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B8214A5-8928-47BA-AD10-9DEAF5C72DB1}"/>
              </a:ext>
            </a:extLst>
          </p:cNvPr>
          <p:cNvSpPr>
            <a:spLocks noGrp="1"/>
          </p:cNvSpPr>
          <p:nvPr>
            <p:ph type="dt" sz="half" idx="10"/>
          </p:nvPr>
        </p:nvSpPr>
        <p:spPr/>
        <p:txBody>
          <a:bodyPr/>
          <a:lstStyle/>
          <a:p>
            <a:fld id="{1784A52C-2BDB-4D87-846E-3A65F092765A}" type="datetimeFigureOut">
              <a:rPr lang="es-MX" smtClean="0"/>
              <a:t>04/03/2025</a:t>
            </a:fld>
            <a:endParaRPr lang="es-MX"/>
          </a:p>
        </p:txBody>
      </p:sp>
      <p:sp>
        <p:nvSpPr>
          <p:cNvPr id="3" name="Marcador de pie de página 2">
            <a:extLst>
              <a:ext uri="{FF2B5EF4-FFF2-40B4-BE49-F238E27FC236}">
                <a16:creationId xmlns:a16="http://schemas.microsoft.com/office/drawing/2014/main" id="{0C96BE6E-2EDB-4810-868F-11C02C9CCABC}"/>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661A7BCE-AB90-4BC1-8446-2306DC23E7D6}"/>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2397081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7C6DBF-167F-4B64-9A47-1A4B6EF30BD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A06A74A7-3796-4578-A11C-A23EF9F52C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6465EF8F-4E1D-4214-AAAF-AF55E85696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1EA739FE-8F5C-4C7C-AE31-DAF3AA514FF0}"/>
              </a:ext>
            </a:extLst>
          </p:cNvPr>
          <p:cNvSpPr>
            <a:spLocks noGrp="1"/>
          </p:cNvSpPr>
          <p:nvPr>
            <p:ph type="dt" sz="half" idx="10"/>
          </p:nvPr>
        </p:nvSpPr>
        <p:spPr/>
        <p:txBody>
          <a:bodyPr/>
          <a:lstStyle/>
          <a:p>
            <a:fld id="{1784A52C-2BDB-4D87-846E-3A65F092765A}" type="datetimeFigureOut">
              <a:rPr lang="es-MX" smtClean="0"/>
              <a:t>04/03/2025</a:t>
            </a:fld>
            <a:endParaRPr lang="es-MX"/>
          </a:p>
        </p:txBody>
      </p:sp>
      <p:sp>
        <p:nvSpPr>
          <p:cNvPr id="6" name="Marcador de pie de página 5">
            <a:extLst>
              <a:ext uri="{FF2B5EF4-FFF2-40B4-BE49-F238E27FC236}">
                <a16:creationId xmlns:a16="http://schemas.microsoft.com/office/drawing/2014/main" id="{630C3795-76FD-4671-AE6E-41C0FCAC1189}"/>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2E94D9A7-CAC8-465B-9FF7-9168F49EFAF0}"/>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603045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23F7D8-3A2C-4498-A003-EA6124498CB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69C1D9A0-A3C9-4B77-A06E-63AA05EFD8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5B0CE48A-11DD-4BEF-9DDD-F7061A946A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750BFFDE-509D-4B03-B149-CF03FE00E27E}"/>
              </a:ext>
            </a:extLst>
          </p:cNvPr>
          <p:cNvSpPr>
            <a:spLocks noGrp="1"/>
          </p:cNvSpPr>
          <p:nvPr>
            <p:ph type="dt" sz="half" idx="10"/>
          </p:nvPr>
        </p:nvSpPr>
        <p:spPr/>
        <p:txBody>
          <a:bodyPr/>
          <a:lstStyle/>
          <a:p>
            <a:fld id="{1784A52C-2BDB-4D87-846E-3A65F092765A}" type="datetimeFigureOut">
              <a:rPr lang="es-MX" smtClean="0"/>
              <a:t>04/03/2025</a:t>
            </a:fld>
            <a:endParaRPr lang="es-MX"/>
          </a:p>
        </p:txBody>
      </p:sp>
      <p:sp>
        <p:nvSpPr>
          <p:cNvPr id="6" name="Marcador de pie de página 5">
            <a:extLst>
              <a:ext uri="{FF2B5EF4-FFF2-40B4-BE49-F238E27FC236}">
                <a16:creationId xmlns:a16="http://schemas.microsoft.com/office/drawing/2014/main" id="{1B38F381-0363-49FC-92CE-CCE28A729EC2}"/>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1A948032-20EE-47E3-8ED8-BD7093426CD2}"/>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2887167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44025ED6-B589-4036-AE08-415534285C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24D3D5FA-048B-4F2C-8498-B0C7B0FBAD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EB824148-6A95-49C1-8F45-F2C91CA2AE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84A52C-2BDB-4D87-846E-3A65F092765A}" type="datetimeFigureOut">
              <a:rPr lang="es-MX" smtClean="0"/>
              <a:t>04/03/2025</a:t>
            </a:fld>
            <a:endParaRPr lang="es-MX"/>
          </a:p>
        </p:txBody>
      </p:sp>
      <p:sp>
        <p:nvSpPr>
          <p:cNvPr id="5" name="Marcador de pie de página 4">
            <a:extLst>
              <a:ext uri="{FF2B5EF4-FFF2-40B4-BE49-F238E27FC236}">
                <a16:creationId xmlns:a16="http://schemas.microsoft.com/office/drawing/2014/main" id="{EE2F6B79-B1C5-4689-BDE4-1C579C009D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9942612B-6484-45D4-92E5-6A2FD8924B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7B1E4F-0ABE-4692-BCD3-5DF704DC4C43}" type="slidenum">
              <a:rPr lang="es-MX" smtClean="0"/>
              <a:t>‹Nº›</a:t>
            </a:fld>
            <a:endParaRPr lang="es-MX"/>
          </a:p>
        </p:txBody>
      </p:sp>
    </p:spTree>
    <p:extLst>
      <p:ext uri="{BB962C8B-B14F-4D97-AF65-F5344CB8AC3E}">
        <p14:creationId xmlns:p14="http://schemas.microsoft.com/office/powerpoint/2010/main" val="4108799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www.diputados.gob.mx/LeyesBiblio/pdf/LFT.pdf" TargetMode="External"/><Relationship Id="rId7" Type="http://schemas.openxmlformats.org/officeDocument/2006/relationships/hyperlink" Target="https://www.iec.org.mx/v1/images/jge/Acuerdos2019/IEC.JGE.010.2019.%20Acuerdo%20por%20el%20que%20se%20emite%20el%20Manual%20de%20percepciones%20de%20las%20y%20los%20servidores%20pu&#769;blicos%20del%20IEC.pdf"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iecoah.org.mx/v1/archivos/Transparencia/marco-normativo/Reglamento%20de%20Relaciones%20Laborales%20del%20Instituto%20Electoral%20de%20Coahuila.pdf" TargetMode="External"/><Relationship Id="rId5" Type="http://schemas.openxmlformats.org/officeDocument/2006/relationships/hyperlink" Target="https://iecoah.org.mx/v1/archivos/Transparencia/marco-normativo/Reglamento%20Interior%20del%20Instituto%20Electoral%20de%20Coahuila.pdf" TargetMode="External"/><Relationship Id="rId4" Type="http://schemas.openxmlformats.org/officeDocument/2006/relationships/hyperlink" Target="http://www.imss.gob.mx/sites/all/statics/pdf/leyes/LS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AAC111-5A5A-47F9-868F-13031518A505}"/>
              </a:ext>
            </a:extLst>
          </p:cNvPr>
          <p:cNvSpPr>
            <a:spLocks noGrp="1"/>
          </p:cNvSpPr>
          <p:nvPr>
            <p:ph type="ctrTitle"/>
          </p:nvPr>
        </p:nvSpPr>
        <p:spPr>
          <a:xfrm>
            <a:off x="251213" y="323546"/>
            <a:ext cx="2436450" cy="837108"/>
          </a:xfrm>
        </p:spPr>
        <p:txBody>
          <a:bodyPr>
            <a:normAutofit/>
          </a:bodyPr>
          <a:lstStyle/>
          <a:p>
            <a:r>
              <a:rPr lang="es-MX" sz="2400" b="1" dirty="0">
                <a:solidFill>
                  <a:srgbClr val="8E5D95"/>
                </a:solidFill>
              </a:rPr>
              <a:t>Artículo 21, fracción X. </a:t>
            </a:r>
          </a:p>
        </p:txBody>
      </p:sp>
      <p:sp>
        <p:nvSpPr>
          <p:cNvPr id="3" name="Subtítulo 2">
            <a:extLst>
              <a:ext uri="{FF2B5EF4-FFF2-40B4-BE49-F238E27FC236}">
                <a16:creationId xmlns:a16="http://schemas.microsoft.com/office/drawing/2014/main" id="{245F320E-C6D6-4D2B-8170-21144E8FFE10}"/>
              </a:ext>
            </a:extLst>
          </p:cNvPr>
          <p:cNvSpPr>
            <a:spLocks noGrp="1"/>
          </p:cNvSpPr>
          <p:nvPr>
            <p:ph type="subTitle" idx="1"/>
          </p:nvPr>
        </p:nvSpPr>
        <p:spPr>
          <a:xfrm>
            <a:off x="0" y="2189392"/>
            <a:ext cx="8017933" cy="4668608"/>
          </a:xfrm>
        </p:spPr>
        <p:txBody>
          <a:bodyPr anchor="ctr">
            <a:normAutofit lnSpcReduction="10000"/>
          </a:bodyPr>
          <a:lstStyle/>
          <a:p>
            <a:pPr marL="180000" algn="just">
              <a:lnSpc>
                <a:spcPct val="120000"/>
              </a:lnSpc>
              <a:spcBef>
                <a:spcPts val="600"/>
              </a:spcBef>
              <a:spcAft>
                <a:spcPts val="600"/>
              </a:spcAft>
              <a:tabLst>
                <a:tab pos="72000" algn="l"/>
              </a:tabLst>
            </a:pPr>
            <a:r>
              <a:rPr lang="es-MX" sz="1600" dirty="0">
                <a:solidFill>
                  <a:schemeClr val="tx1">
                    <a:lumMod val="75000"/>
                    <a:lumOff val="25000"/>
                  </a:schemeClr>
                </a:solidFill>
              </a:rPr>
              <a:t>El personal del Instituto Electoral de Coahuila tiene como legislación aplicable la Ley Federal del Trabajo, Ley del Seguro Social, Reglamento Interior del Instituto Electoral de Coahuila, Reglamento de Relaciones Laborales del Instituto Electoral de Coahuila y el Manual de Percepciones del Personal y de las y los Servidores Públicos del Instituto Electoral de Coahuila.</a:t>
            </a:r>
          </a:p>
          <a:p>
            <a:pPr marL="180000" algn="just">
              <a:lnSpc>
                <a:spcPct val="100000"/>
              </a:lnSpc>
              <a:spcBef>
                <a:spcPts val="600"/>
              </a:spcBef>
              <a:spcAft>
                <a:spcPts val="600"/>
              </a:spcAft>
              <a:tabLst>
                <a:tab pos="72000" algn="l"/>
              </a:tabLst>
            </a:pPr>
            <a:r>
              <a:rPr lang="es-MX" sz="1600" dirty="0">
                <a:solidFill>
                  <a:schemeClr val="tx1">
                    <a:lumMod val="75000"/>
                    <a:lumOff val="25000"/>
                  </a:schemeClr>
                </a:solidFill>
                <a:hlinkClick r:id="rId3"/>
              </a:rPr>
              <a:t>www.diputados.gob.mx/LeyesBiblio/pdf/LFT.pdf</a:t>
            </a:r>
            <a:endParaRPr lang="es-MX" sz="1600" dirty="0">
              <a:solidFill>
                <a:schemeClr val="tx1">
                  <a:lumMod val="75000"/>
                  <a:lumOff val="25000"/>
                </a:schemeClr>
              </a:solidFill>
            </a:endParaRPr>
          </a:p>
          <a:p>
            <a:pPr marL="180000" algn="just">
              <a:lnSpc>
                <a:spcPct val="100000"/>
              </a:lnSpc>
              <a:spcBef>
                <a:spcPts val="600"/>
              </a:spcBef>
              <a:spcAft>
                <a:spcPts val="600"/>
              </a:spcAft>
              <a:tabLst>
                <a:tab pos="72000" algn="l"/>
              </a:tabLst>
            </a:pPr>
            <a:r>
              <a:rPr lang="es-MX" sz="1600" dirty="0">
                <a:solidFill>
                  <a:schemeClr val="tx1">
                    <a:lumMod val="75000"/>
                    <a:lumOff val="25000"/>
                  </a:schemeClr>
                </a:solidFill>
                <a:hlinkClick r:id="rId4"/>
              </a:rPr>
              <a:t>www.imss.gob.mx/sites/all/statics/pdf/leyes/LSS.pdf</a:t>
            </a:r>
            <a:endParaRPr lang="es-MX" sz="1600" dirty="0">
              <a:solidFill>
                <a:schemeClr val="tx1">
                  <a:lumMod val="75000"/>
                  <a:lumOff val="25000"/>
                </a:schemeClr>
              </a:solidFill>
            </a:endParaRPr>
          </a:p>
          <a:p>
            <a:pPr marL="180000" algn="just">
              <a:lnSpc>
                <a:spcPct val="110000"/>
              </a:lnSpc>
              <a:spcBef>
                <a:spcPts val="600"/>
              </a:spcBef>
              <a:spcAft>
                <a:spcPts val="600"/>
              </a:spcAft>
              <a:tabLst>
                <a:tab pos="72000" algn="l"/>
              </a:tabLst>
            </a:pPr>
            <a:r>
              <a:rPr lang="es-MX" sz="1600" dirty="0">
                <a:solidFill>
                  <a:schemeClr val="tx1">
                    <a:lumMod val="75000"/>
                    <a:lumOff val="25000"/>
                  </a:schemeClr>
                </a:solidFill>
                <a:hlinkClick r:id="rId5"/>
              </a:rPr>
              <a:t>https://iecoah.org.mx/v1/archivos/Transparencia/marco-normativo/Reglamento%20Interior%20del%20Instituto%20Electoral%20de%20Coahuila.pdf</a:t>
            </a:r>
            <a:endParaRPr lang="es-MX" sz="1600" dirty="0">
              <a:solidFill>
                <a:schemeClr val="tx1">
                  <a:lumMod val="75000"/>
                  <a:lumOff val="25000"/>
                </a:schemeClr>
              </a:solidFill>
            </a:endParaRPr>
          </a:p>
          <a:p>
            <a:pPr marL="180000" algn="just">
              <a:lnSpc>
                <a:spcPct val="110000"/>
              </a:lnSpc>
              <a:spcBef>
                <a:spcPts val="600"/>
              </a:spcBef>
              <a:spcAft>
                <a:spcPts val="600"/>
              </a:spcAft>
              <a:tabLst>
                <a:tab pos="72000" algn="l"/>
              </a:tabLst>
            </a:pPr>
            <a:r>
              <a:rPr lang="es-MX" sz="1600" dirty="0">
                <a:solidFill>
                  <a:schemeClr val="tx1">
                    <a:lumMod val="75000"/>
                    <a:lumOff val="25000"/>
                  </a:schemeClr>
                </a:solidFill>
                <a:hlinkClick r:id="rId6"/>
              </a:rPr>
              <a:t>https://iecoah.org.mx/v1/archivos/Transparencia/marco-normativo/Reglamento%20de%20Relaciones%20Laborales%20del%20Instituto%20Electoral%20de%20Coahuila.pdf</a:t>
            </a:r>
            <a:endParaRPr lang="es-MX" sz="1600" dirty="0">
              <a:solidFill>
                <a:schemeClr val="tx1">
                  <a:lumMod val="75000"/>
                  <a:lumOff val="25000"/>
                </a:schemeClr>
              </a:solidFill>
            </a:endParaRPr>
          </a:p>
          <a:p>
            <a:pPr marL="180000" algn="just">
              <a:lnSpc>
                <a:spcPct val="110000"/>
              </a:lnSpc>
              <a:spcBef>
                <a:spcPts val="600"/>
              </a:spcBef>
              <a:spcAft>
                <a:spcPts val="600"/>
              </a:spcAft>
              <a:tabLst>
                <a:tab pos="72000" algn="l"/>
              </a:tabLst>
            </a:pPr>
            <a:r>
              <a:rPr lang="es-MX" sz="1600" dirty="0">
                <a:solidFill>
                  <a:schemeClr val="tx1">
                    <a:lumMod val="75000"/>
                    <a:lumOff val="25000"/>
                  </a:schemeClr>
                </a:solidFill>
                <a:hlinkClick r:id="rId7"/>
              </a:rPr>
              <a:t>https://www.iec.org.mx/v1/</a:t>
            </a:r>
            <a:r>
              <a:rPr lang="es-MX" sz="1600" dirty="0" err="1">
                <a:solidFill>
                  <a:schemeClr val="tx1">
                    <a:lumMod val="75000"/>
                    <a:lumOff val="25000"/>
                  </a:schemeClr>
                </a:solidFill>
                <a:hlinkClick r:id="rId7"/>
              </a:rPr>
              <a:t>images</a:t>
            </a:r>
            <a:r>
              <a:rPr lang="es-MX" sz="1600" dirty="0">
                <a:solidFill>
                  <a:schemeClr val="tx1">
                    <a:lumMod val="75000"/>
                    <a:lumOff val="25000"/>
                  </a:schemeClr>
                </a:solidFill>
                <a:hlinkClick r:id="rId7"/>
              </a:rPr>
              <a:t>/</a:t>
            </a:r>
            <a:r>
              <a:rPr lang="es-MX" sz="1600" dirty="0" err="1">
                <a:solidFill>
                  <a:schemeClr val="tx1">
                    <a:lumMod val="75000"/>
                    <a:lumOff val="25000"/>
                  </a:schemeClr>
                </a:solidFill>
                <a:hlinkClick r:id="rId7"/>
              </a:rPr>
              <a:t>jge</a:t>
            </a:r>
            <a:r>
              <a:rPr lang="es-MX" sz="1600" dirty="0">
                <a:solidFill>
                  <a:schemeClr val="tx1">
                    <a:lumMod val="75000"/>
                    <a:lumOff val="25000"/>
                  </a:schemeClr>
                </a:solidFill>
                <a:hlinkClick r:id="rId7"/>
              </a:rPr>
              <a:t>/Acuerdos2019/IEC.JGE.010.2019.%20Acuerdo%20por%20el%20que%20se%20emite%20el%20Manual%20de%20percepciones%20de%20las%20y%20los%20servidores%20públicos%20del%20IEC.pdf</a:t>
            </a:r>
            <a:endParaRPr lang="es-MX" sz="1600" dirty="0">
              <a:solidFill>
                <a:schemeClr val="tx1">
                  <a:lumMod val="75000"/>
                  <a:lumOff val="25000"/>
                </a:schemeClr>
              </a:solidFill>
            </a:endParaRPr>
          </a:p>
          <a:p>
            <a:pPr marL="180000" algn="just">
              <a:lnSpc>
                <a:spcPct val="120000"/>
              </a:lnSpc>
              <a:spcBef>
                <a:spcPts val="600"/>
              </a:spcBef>
              <a:spcAft>
                <a:spcPts val="600"/>
              </a:spcAft>
              <a:tabLst>
                <a:tab pos="72000" algn="l"/>
              </a:tabLst>
            </a:pPr>
            <a:endParaRPr lang="es-MX" sz="1600" dirty="0">
              <a:solidFill>
                <a:schemeClr val="tx1">
                  <a:lumMod val="75000"/>
                  <a:lumOff val="25000"/>
                </a:schemeClr>
              </a:solidFill>
            </a:endParaRPr>
          </a:p>
        </p:txBody>
      </p:sp>
      <p:sp>
        <p:nvSpPr>
          <p:cNvPr id="4" name="CuadroTexto 3">
            <a:extLst>
              <a:ext uri="{FF2B5EF4-FFF2-40B4-BE49-F238E27FC236}">
                <a16:creationId xmlns:a16="http://schemas.microsoft.com/office/drawing/2014/main" id="{DC05120A-0813-4FE5-ADCB-5F4BDC5D9C93}"/>
              </a:ext>
            </a:extLst>
          </p:cNvPr>
          <p:cNvSpPr txBox="1"/>
          <p:nvPr/>
        </p:nvSpPr>
        <p:spPr>
          <a:xfrm>
            <a:off x="8617665" y="4706330"/>
            <a:ext cx="3175156" cy="1569660"/>
          </a:xfrm>
          <a:prstGeom prst="rect">
            <a:avLst/>
          </a:prstGeom>
          <a:noFill/>
        </p:spPr>
        <p:txBody>
          <a:bodyPr wrap="square" rtlCol="0">
            <a:spAutoFit/>
          </a:bodyPr>
          <a:lstStyle/>
          <a:p>
            <a:pPr algn="ctr">
              <a:buClr>
                <a:srgbClr val="732282"/>
              </a:buClr>
            </a:pPr>
            <a:r>
              <a:rPr lang="es-MX" sz="3200" dirty="0">
                <a:solidFill>
                  <a:schemeClr val="bg1"/>
                </a:solidFill>
                <a:latin typeface="Arial Rounded MT Bold" panose="020F0704030504030204" pitchFamily="34" charset="0"/>
              </a:rPr>
              <a:t>Condiciones generales de trabajo</a:t>
            </a:r>
            <a:endParaRPr lang="es-MX" sz="4400" dirty="0">
              <a:solidFill>
                <a:schemeClr val="bg1"/>
              </a:solidFill>
              <a:latin typeface="Arial Rounded MT Bold" panose="020F0704030504030204" pitchFamily="34" charset="0"/>
            </a:endParaRPr>
          </a:p>
        </p:txBody>
      </p:sp>
      <p:sp>
        <p:nvSpPr>
          <p:cNvPr id="5" name="Rectángulo 4">
            <a:extLst>
              <a:ext uri="{FF2B5EF4-FFF2-40B4-BE49-F238E27FC236}">
                <a16:creationId xmlns:a16="http://schemas.microsoft.com/office/drawing/2014/main" id="{86B069AD-675E-4407-B80B-2A3A28D53748}"/>
              </a:ext>
            </a:extLst>
          </p:cNvPr>
          <p:cNvSpPr/>
          <p:nvPr/>
        </p:nvSpPr>
        <p:spPr>
          <a:xfrm>
            <a:off x="8469699" y="4635822"/>
            <a:ext cx="3471088" cy="1710677"/>
          </a:xfrm>
          <a:prstGeom prst="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Imagen 5">
            <a:extLst>
              <a:ext uri="{FF2B5EF4-FFF2-40B4-BE49-F238E27FC236}">
                <a16:creationId xmlns:a16="http://schemas.microsoft.com/office/drawing/2014/main" id="{11ECFC31-DAF5-431F-A8EA-B7BDD1BCE9E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504337" y="428984"/>
            <a:ext cx="2436450" cy="837107"/>
          </a:xfrm>
          <a:prstGeom prst="rect">
            <a:avLst/>
          </a:prstGeom>
        </p:spPr>
      </p:pic>
      <p:sp>
        <p:nvSpPr>
          <p:cNvPr id="7" name="Título 1">
            <a:extLst>
              <a:ext uri="{FF2B5EF4-FFF2-40B4-BE49-F238E27FC236}">
                <a16:creationId xmlns:a16="http://schemas.microsoft.com/office/drawing/2014/main" id="{5D51C9D1-D038-4277-A2E0-2105C102AE74}"/>
              </a:ext>
            </a:extLst>
          </p:cNvPr>
          <p:cNvSpPr txBox="1">
            <a:spLocks/>
          </p:cNvSpPr>
          <p:nvPr/>
        </p:nvSpPr>
        <p:spPr>
          <a:xfrm>
            <a:off x="2310618" y="1258446"/>
            <a:ext cx="3396767" cy="703384"/>
          </a:xfrm>
          <a:prstGeom prst="rect">
            <a:avLst/>
          </a:prstGeom>
        </p:spPr>
        <p:txBody>
          <a:bodyPr vert="horz" lIns="91440" tIns="45720" rIns="91440" bIns="45720" rtlCol="0" anchor="b">
            <a:normAutofit fontScale="92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MX" sz="4000" b="1" dirty="0">
                <a:solidFill>
                  <a:srgbClr val="8E5D95"/>
                </a:solidFill>
              </a:rPr>
              <a:t>Nota informativa</a:t>
            </a:r>
          </a:p>
        </p:txBody>
      </p:sp>
      <p:grpSp>
        <p:nvGrpSpPr>
          <p:cNvPr id="10" name="Grupo 9">
            <a:extLst>
              <a:ext uri="{FF2B5EF4-FFF2-40B4-BE49-F238E27FC236}">
                <a16:creationId xmlns:a16="http://schemas.microsoft.com/office/drawing/2014/main" id="{F56C7207-1CF5-20AC-AAAD-6F5224E74075}"/>
              </a:ext>
            </a:extLst>
          </p:cNvPr>
          <p:cNvGrpSpPr/>
          <p:nvPr/>
        </p:nvGrpSpPr>
        <p:grpSpPr>
          <a:xfrm>
            <a:off x="5211536" y="131076"/>
            <a:ext cx="2696066" cy="1830754"/>
            <a:chOff x="7820284" y="963722"/>
            <a:chExt cx="3951805" cy="833553"/>
          </a:xfrm>
        </p:grpSpPr>
        <p:sp>
          <p:nvSpPr>
            <p:cNvPr id="11" name="Rectángulo 10">
              <a:extLst>
                <a:ext uri="{FF2B5EF4-FFF2-40B4-BE49-F238E27FC236}">
                  <a16:creationId xmlns:a16="http://schemas.microsoft.com/office/drawing/2014/main" id="{63197598-7AE6-31FA-7E8B-F8C14B045D6F}"/>
                </a:ext>
              </a:extLst>
            </p:cNvPr>
            <p:cNvSpPr/>
            <p:nvPr/>
          </p:nvSpPr>
          <p:spPr>
            <a:xfrm>
              <a:off x="7820285" y="963722"/>
              <a:ext cx="3766833" cy="21019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a:solidFill>
                    <a:srgbClr val="8E5D95"/>
                  </a:solidFill>
                </a:rPr>
                <a:t>28 de febrero de 2025</a:t>
              </a:r>
              <a:endParaRPr lang="es-MX" sz="1200" b="1" dirty="0">
                <a:solidFill>
                  <a:srgbClr val="8E5D95"/>
                </a:solidFill>
              </a:endParaRPr>
            </a:p>
          </p:txBody>
        </p:sp>
        <p:sp>
          <p:nvSpPr>
            <p:cNvPr id="12" name="Rectángulo 11">
              <a:extLst>
                <a:ext uri="{FF2B5EF4-FFF2-40B4-BE49-F238E27FC236}">
                  <a16:creationId xmlns:a16="http://schemas.microsoft.com/office/drawing/2014/main" id="{ACC9D2AC-9A3E-CC33-DA6F-8E11883575B1}"/>
                </a:ext>
              </a:extLst>
            </p:cNvPr>
            <p:cNvSpPr/>
            <p:nvPr/>
          </p:nvSpPr>
          <p:spPr>
            <a:xfrm>
              <a:off x="7820284" y="1286048"/>
              <a:ext cx="3951805" cy="511227"/>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8E5D95"/>
                  </a:solidFill>
                </a:rPr>
                <a:t>C.P. Aída Leticia De la Garza Muñoz, </a:t>
              </a:r>
              <a:r>
                <a:rPr lang="es-MX" sz="1200" dirty="0">
                  <a:solidFill>
                    <a:srgbClr val="7F7F7F"/>
                  </a:solidFill>
                </a:rPr>
                <a:t>Dirección Ejecutiva de Administración</a:t>
              </a:r>
            </a:p>
          </p:txBody>
        </p:sp>
      </p:grpSp>
      <p:sp>
        <p:nvSpPr>
          <p:cNvPr id="8" name="Rectángulo 7">
            <a:extLst>
              <a:ext uri="{FF2B5EF4-FFF2-40B4-BE49-F238E27FC236}">
                <a16:creationId xmlns:a16="http://schemas.microsoft.com/office/drawing/2014/main" id="{140FB8F2-1824-C8BA-643A-6E7214ACDCAC}"/>
              </a:ext>
            </a:extLst>
          </p:cNvPr>
          <p:cNvSpPr/>
          <p:nvPr/>
        </p:nvSpPr>
        <p:spPr>
          <a:xfrm>
            <a:off x="5211535" y="494396"/>
            <a:ext cx="1930465" cy="461665"/>
          </a:xfrm>
          <a:prstGeom prst="rect">
            <a:avLst/>
          </a:prstGeom>
        </p:spPr>
        <p:txBody>
          <a:bodyPr wrap="none">
            <a:spAutoFit/>
          </a:bodyPr>
          <a:lstStyle/>
          <a:p>
            <a:r>
              <a:rPr lang="es-ES" sz="1200" dirty="0">
                <a:solidFill>
                  <a:schemeClr val="tx1">
                    <a:lumMod val="50000"/>
                    <a:lumOff val="50000"/>
                  </a:schemeClr>
                </a:solidFill>
              </a:rPr>
              <a:t>Periodo que se informa: </a:t>
            </a:r>
          </a:p>
          <a:p>
            <a:r>
              <a:rPr lang="es-ES" sz="1200" b="1" dirty="0">
                <a:solidFill>
                  <a:srgbClr val="8E5D95"/>
                </a:solidFill>
              </a:rPr>
              <a:t>01 al 28 de febrero de 2025</a:t>
            </a:r>
            <a:endParaRPr lang="es-MX" sz="1200" b="1" dirty="0">
              <a:solidFill>
                <a:srgbClr val="8E5D95"/>
              </a:solidFill>
            </a:endParaRPr>
          </a:p>
        </p:txBody>
      </p:sp>
    </p:spTree>
    <p:extLst>
      <p:ext uri="{BB962C8B-B14F-4D97-AF65-F5344CB8AC3E}">
        <p14:creationId xmlns:p14="http://schemas.microsoft.com/office/powerpoint/2010/main" val="175911119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TotalTime>
  <Words>280</Words>
  <Application>Microsoft Office PowerPoint</Application>
  <PresentationFormat>Panorámica</PresentationFormat>
  <Paragraphs>15</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Arial Rounded MT Bold</vt:lpstr>
      <vt:lpstr>Calibri</vt:lpstr>
      <vt:lpstr>Calibri Light</vt:lpstr>
      <vt:lpstr>Tema de Office</vt:lpstr>
      <vt:lpstr>Artículo 21, fracción X.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Artículo 21, fracción VI.</dc:title>
  <dc:creator>iec</dc:creator>
  <cp:lastModifiedBy>Yolanda Medrano</cp:lastModifiedBy>
  <cp:revision>97</cp:revision>
  <dcterms:created xsi:type="dcterms:W3CDTF">2018-06-11T17:30:58Z</dcterms:created>
  <dcterms:modified xsi:type="dcterms:W3CDTF">2025-03-04T23:45:16Z</dcterms:modified>
</cp:coreProperties>
</file>